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1.jpg" ContentType="image/png"/>
  <Override PartName="/ppt/media/image22.jpg" ContentType="image/png"/>
  <Override PartName="/ppt/media/image25.jpg" ContentType="image/png"/>
  <Override PartName="/ppt/media/image36.jpg" ContentType="image/png"/>
  <Override PartName="/ppt/media/image37.jpg" ContentType="image/png"/>
  <Override PartName="/ppt/media/image3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9" r:id="rId2"/>
    <p:sldId id="274" r:id="rId3"/>
    <p:sldId id="300" r:id="rId4"/>
    <p:sldId id="301" r:id="rId5"/>
    <p:sldId id="302" r:id="rId6"/>
    <p:sldId id="314" r:id="rId7"/>
    <p:sldId id="303" r:id="rId8"/>
    <p:sldId id="304" r:id="rId9"/>
    <p:sldId id="305" r:id="rId10"/>
    <p:sldId id="316" r:id="rId11"/>
    <p:sldId id="315" r:id="rId12"/>
    <p:sldId id="306" r:id="rId13"/>
    <p:sldId id="307" r:id="rId14"/>
    <p:sldId id="308" r:id="rId15"/>
    <p:sldId id="311" r:id="rId16"/>
    <p:sldId id="318" r:id="rId17"/>
    <p:sldId id="310" r:id="rId18"/>
    <p:sldId id="309" r:id="rId19"/>
    <p:sldId id="312" r:id="rId20"/>
    <p:sldId id="313" r:id="rId21"/>
    <p:sldId id="320" r:id="rId22"/>
    <p:sldId id="317" r:id="rId23"/>
    <p:sldId id="319" r:id="rId24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332A"/>
    <a:srgbClr val="399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6162" autoAdjust="0"/>
  </p:normalViewPr>
  <p:slideViewPr>
    <p:cSldViewPr snapToGrid="0">
      <p:cViewPr varScale="1">
        <p:scale>
          <a:sx n="139" d="100"/>
          <a:sy n="139" d="100"/>
        </p:scale>
        <p:origin x="1146" y="120"/>
      </p:cViewPr>
      <p:guideLst/>
    </p:cSldViewPr>
  </p:slideViewPr>
  <p:outlineViewPr>
    <p:cViewPr>
      <p:scale>
        <a:sx n="33" d="100"/>
        <a:sy n="33" d="100"/>
      </p:scale>
      <p:origin x="0" y="-51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02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A487E-0FB7-4B92-9F69-24B5C151D926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ADA52-8B26-4DC6-B565-B9AAAD849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60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ADA52-8B26-4DC6-B565-B9AAAD8490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78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A7F57-3CB6-4764-9276-8D2830CBC3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19571-2A22-46CD-9D11-7BFFD24A75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29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6447C3-EE1D-4CF1-95D2-D0314C5F1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81038"/>
            <a:ext cx="10515600" cy="85167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hr-HR" b="1" dirty="0"/>
              <a:t>Naslov</a:t>
            </a:r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F074A9-9BE7-4B4F-8C00-794B57961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42" y="1785930"/>
            <a:ext cx="4971392" cy="4340237"/>
          </a:xfrm>
          <a:prstGeom prst="rect">
            <a:avLst/>
          </a:prstGeom>
        </p:spPr>
        <p:txBody>
          <a:bodyPr/>
          <a:lstStyle>
            <a:lvl1pPr marL="342886" marR="0" indent="-342886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Wingdings" pitchFamily="2" charset="2"/>
              <a:buChar char="§"/>
              <a:tabLst/>
              <a:defRPr sz="2000">
                <a:solidFill>
                  <a:schemeClr val="tx1"/>
                </a:solidFill>
              </a:defRPr>
            </a:lvl1pPr>
            <a:lvl2pPr marL="742919" marR="0" indent="-285738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hr-H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CAE08D-3B79-47C0-BFFA-AB8503DCC4E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785929"/>
            <a:ext cx="5257800" cy="4340237"/>
          </a:xfrm>
          <a:prstGeom prst="rect">
            <a:avLst/>
          </a:prstGeom>
        </p:spPr>
        <p:txBody>
          <a:bodyPr/>
          <a:lstStyle>
            <a:lvl1pPr marL="342886" marR="0" indent="-342886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Wingdings" pitchFamily="2" charset="2"/>
              <a:buChar char="§"/>
              <a:tabLst/>
              <a:defRPr sz="2000">
                <a:solidFill>
                  <a:schemeClr val="tx1"/>
                </a:solidFill>
              </a:defRPr>
            </a:lvl1pPr>
            <a:lvl2pPr marL="742919" marR="0" indent="-285738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hr-H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861B9-759B-46EA-8462-3A78F0D89B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5750"/>
            <a:ext cx="12192000" cy="222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B46D5-3727-437F-A107-4C34CE2B24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3088"/>
            <a:ext cx="12192000" cy="22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F9378A-7509-47B5-B63D-AD339F48B4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70" y="6247644"/>
            <a:ext cx="1083215" cy="38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55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E25FA-9726-45C7-8529-D7536128CB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9D3392-297D-43BB-B5E5-C7EC25BE6E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586" y="5921923"/>
            <a:ext cx="649414" cy="64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6447C3-EE1D-4CF1-95D2-D0314C5F1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81038"/>
            <a:ext cx="10515600" cy="85167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hr-HR" b="1" dirty="0"/>
              <a:t>Naslov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C3461-6F56-4DB7-A6E4-E19B1275D7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5750"/>
            <a:ext cx="12192000" cy="22225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F074A9-9BE7-4B4F-8C00-794B57961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42" y="1785930"/>
            <a:ext cx="4971392" cy="4340237"/>
          </a:xfrm>
          <a:prstGeom prst="rect">
            <a:avLst/>
          </a:prstGeom>
        </p:spPr>
        <p:txBody>
          <a:bodyPr/>
          <a:lstStyle>
            <a:lvl1pPr marL="342886" marR="0" indent="-342886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Wingdings" pitchFamily="2" charset="2"/>
              <a:buChar char="§"/>
              <a:tabLst/>
              <a:defRPr sz="2000">
                <a:solidFill>
                  <a:schemeClr val="tx1"/>
                </a:solidFill>
              </a:defRPr>
            </a:lvl1pPr>
            <a:lvl2pPr marL="742919" marR="0" indent="-285738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hr-H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CAE08D-3B79-47C0-BFFA-AB8503DCC4E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785929"/>
            <a:ext cx="5257800" cy="4340237"/>
          </a:xfrm>
          <a:prstGeom prst="rect">
            <a:avLst/>
          </a:prstGeom>
        </p:spPr>
        <p:txBody>
          <a:bodyPr/>
          <a:lstStyle>
            <a:lvl1pPr marL="342886" marR="0" indent="-342886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Wingdings" pitchFamily="2" charset="2"/>
              <a:buChar char="§"/>
              <a:tabLst/>
              <a:defRPr sz="2000">
                <a:solidFill>
                  <a:schemeClr val="tx1"/>
                </a:solidFill>
              </a:defRPr>
            </a:lvl1pPr>
            <a:lvl2pPr marL="742919" marR="0" indent="-285738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hr-H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75CB67-FC60-43F8-89E0-E5BBB0385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222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F1ADA5-1AE3-4980-BFB8-C350A76F3B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587" y="5921923"/>
            <a:ext cx="649413" cy="6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62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974256-960F-48AC-82CB-A9E7776275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C132B9-7758-4951-99F6-E2E8528C5C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586" y="5921923"/>
            <a:ext cx="649414" cy="64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0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9F5E5E-3524-4A03-BE8A-D7B8379A12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37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6447C3-EE1D-4CF1-95D2-D0314C5F1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81038"/>
            <a:ext cx="10515600" cy="85167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hr-HR" b="1" dirty="0"/>
              <a:t>Naslov</a:t>
            </a:r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F074A9-9BE7-4B4F-8C00-794B57961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42" y="1785930"/>
            <a:ext cx="4971392" cy="4340237"/>
          </a:xfrm>
          <a:prstGeom prst="rect">
            <a:avLst/>
          </a:prstGeom>
        </p:spPr>
        <p:txBody>
          <a:bodyPr/>
          <a:lstStyle>
            <a:lvl1pPr marL="342886" marR="0" indent="-342886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Wingdings" pitchFamily="2" charset="2"/>
              <a:buChar char="§"/>
              <a:tabLst/>
              <a:defRPr sz="2000">
                <a:solidFill>
                  <a:schemeClr val="tx1"/>
                </a:solidFill>
              </a:defRPr>
            </a:lvl1pPr>
            <a:lvl2pPr marL="742919" marR="0" indent="-285738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hr-H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CAE08D-3B79-47C0-BFFA-AB8503DCC4E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785929"/>
            <a:ext cx="5257800" cy="4340237"/>
          </a:xfrm>
          <a:prstGeom prst="rect">
            <a:avLst/>
          </a:prstGeom>
        </p:spPr>
        <p:txBody>
          <a:bodyPr/>
          <a:lstStyle>
            <a:lvl1pPr marL="342886" marR="0" indent="-342886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Wingdings" pitchFamily="2" charset="2"/>
              <a:buChar char="§"/>
              <a:tabLst/>
              <a:defRPr sz="2000">
                <a:solidFill>
                  <a:schemeClr val="tx1"/>
                </a:solidFill>
              </a:defRPr>
            </a:lvl1pPr>
            <a:lvl2pPr marL="742919" marR="0" indent="-285738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hr-H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861B9-759B-46EA-8462-3A78F0D89B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5750"/>
            <a:ext cx="12192000" cy="222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B46D5-3727-437F-A107-4C34CE2B24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3088"/>
            <a:ext cx="12192000" cy="22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F9378A-7509-47B5-B63D-AD339F48B4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69" y="6247644"/>
            <a:ext cx="1083217" cy="38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12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E4862C-6C90-4FD2-AB3D-AD66F6FE23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9D3392-297D-43BB-B5E5-C7EC25BE6E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586" y="5921923"/>
            <a:ext cx="649414" cy="64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30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CA6CAA-45D8-4F5A-A5D2-7F1FED582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09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6447C3-EE1D-4CF1-95D2-D0314C5F1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81038"/>
            <a:ext cx="10515600" cy="85167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hr-HR" b="1" dirty="0"/>
              <a:t>Naslov</a:t>
            </a:r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F074A9-9BE7-4B4F-8C00-794B57961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42" y="1785930"/>
            <a:ext cx="4971392" cy="4340237"/>
          </a:xfrm>
          <a:prstGeom prst="rect">
            <a:avLst/>
          </a:prstGeom>
        </p:spPr>
        <p:txBody>
          <a:bodyPr/>
          <a:lstStyle>
            <a:lvl1pPr marL="342886" marR="0" indent="-342886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Wingdings" pitchFamily="2" charset="2"/>
              <a:buChar char="§"/>
              <a:tabLst/>
              <a:defRPr sz="2000">
                <a:solidFill>
                  <a:schemeClr val="tx1"/>
                </a:solidFill>
              </a:defRPr>
            </a:lvl1pPr>
            <a:lvl2pPr marL="742919" marR="0" indent="-285738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hr-H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CAE08D-3B79-47C0-BFFA-AB8503DCC4E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785929"/>
            <a:ext cx="5257800" cy="4340237"/>
          </a:xfrm>
          <a:prstGeom prst="rect">
            <a:avLst/>
          </a:prstGeom>
        </p:spPr>
        <p:txBody>
          <a:bodyPr/>
          <a:lstStyle>
            <a:lvl1pPr marL="342886" marR="0" indent="-342886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Wingdings" pitchFamily="2" charset="2"/>
              <a:buChar char="§"/>
              <a:tabLst/>
              <a:defRPr sz="2000">
                <a:solidFill>
                  <a:schemeClr val="tx1"/>
                </a:solidFill>
              </a:defRPr>
            </a:lvl1pPr>
            <a:lvl2pPr marL="742919" marR="0" indent="-285738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hr-H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861B9-759B-46EA-8462-3A78F0D89B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5750"/>
            <a:ext cx="12192000" cy="222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B46D5-3727-437F-A107-4C34CE2B24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3088"/>
            <a:ext cx="12192000" cy="22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F9378A-7509-47B5-B63D-AD339F48B4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69" y="6247644"/>
            <a:ext cx="1083217" cy="38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2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625C5-5538-44D4-B6E3-9AF9F323A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9D3392-297D-43BB-B5E5-C7EC25BE6E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586" y="5921923"/>
            <a:ext cx="649414" cy="64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6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283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3" r:id="rId6"/>
    <p:sldLayoutId id="2147483654" r:id="rId7"/>
    <p:sldLayoutId id="2147483659" r:id="rId8"/>
    <p:sldLayoutId id="2147483655" r:id="rId9"/>
    <p:sldLayoutId id="2147483656" r:id="rId10"/>
    <p:sldLayoutId id="2147483660" r:id="rId11"/>
    <p:sldLayoutId id="21474836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vlado.juric@king-ict.e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uricvlado" TargetMode="External"/><Relationship Id="rId4" Type="http://schemas.openxmlformats.org/officeDocument/2006/relationships/hyperlink" Target="https://www.linkedin.com/in/vlado-juri%C4%87-198330aa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386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D80A-CECE-E4A3-1CC8-4D1A8A39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CQRS </a:t>
            </a:r>
            <a:r>
              <a:rPr lang="hr-HR" dirty="0" err="1"/>
              <a:t>Clean</a:t>
            </a:r>
            <a:r>
              <a:rPr lang="hr-HR" dirty="0"/>
              <a:t> </a:t>
            </a:r>
            <a:r>
              <a:rPr lang="hr-HR" dirty="0" err="1"/>
              <a:t>Architecture</a:t>
            </a:r>
            <a:r>
              <a:rPr lang="hr-HR" dirty="0"/>
              <a:t> Organizacija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5B633-AD74-0E08-17DA-C7286EEFA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b="1" dirty="0" err="1"/>
              <a:t>Api</a:t>
            </a:r>
            <a:endParaRPr lang="hr-HR" b="1" dirty="0"/>
          </a:p>
          <a:p>
            <a:pPr lvl="1"/>
            <a:r>
              <a:rPr lang="hr-HR" dirty="0"/>
              <a:t>Kontroleri, Validacija, </a:t>
            </a:r>
            <a:r>
              <a:rPr lang="hr-HR" dirty="0" err="1"/>
              <a:t>MediatR</a:t>
            </a:r>
            <a:r>
              <a:rPr lang="hr-HR" dirty="0"/>
              <a:t>, Konfiguracija</a:t>
            </a:r>
          </a:p>
          <a:p>
            <a:pPr lvl="1"/>
            <a:endParaRPr lang="hr-HR" dirty="0"/>
          </a:p>
          <a:p>
            <a:r>
              <a:rPr lang="hr-HR" b="1" dirty="0" err="1"/>
              <a:t>Application</a:t>
            </a:r>
            <a:endParaRPr lang="hr-HR" b="1" dirty="0"/>
          </a:p>
          <a:p>
            <a:pPr lvl="1"/>
            <a:r>
              <a:rPr lang="hr-HR" dirty="0"/>
              <a:t>Komande, </a:t>
            </a:r>
            <a:r>
              <a:rPr lang="hr-HR" dirty="0" err="1"/>
              <a:t>Queryji</a:t>
            </a:r>
            <a:r>
              <a:rPr lang="hr-HR" dirty="0"/>
              <a:t>, Interfacei, Mapiranje</a:t>
            </a:r>
          </a:p>
          <a:p>
            <a:pPr lvl="1"/>
            <a:endParaRPr lang="hr-HR" dirty="0"/>
          </a:p>
          <a:p>
            <a:r>
              <a:rPr lang="hr-HR" b="1" dirty="0" err="1"/>
              <a:t>Domain</a:t>
            </a:r>
            <a:endParaRPr lang="hr-HR" b="1" dirty="0"/>
          </a:p>
          <a:p>
            <a:pPr lvl="1"/>
            <a:r>
              <a:rPr lang="hr-HR" dirty="0"/>
              <a:t>Entiteti, </a:t>
            </a:r>
            <a:r>
              <a:rPr lang="hr-HR" dirty="0" err="1"/>
              <a:t>Enumi</a:t>
            </a:r>
            <a:endParaRPr lang="hr-HR" dirty="0"/>
          </a:p>
          <a:p>
            <a:pPr lvl="1"/>
            <a:endParaRPr lang="hr-HR" dirty="0"/>
          </a:p>
          <a:p>
            <a:r>
              <a:rPr lang="hr-HR" b="1" dirty="0" err="1"/>
              <a:t>Infrastructure</a:t>
            </a:r>
            <a:endParaRPr lang="hr-HR" b="1" dirty="0"/>
          </a:p>
          <a:p>
            <a:pPr lvl="1"/>
            <a:r>
              <a:rPr lang="hr-HR" dirty="0"/>
              <a:t>Pristup bazi podataka, EF Core</a:t>
            </a:r>
          </a:p>
        </p:txBody>
      </p:sp>
      <p:pic>
        <p:nvPicPr>
          <p:cNvPr id="5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AA31BDBB-DCEF-1CD9-DAE4-939096A797A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31" y="1785938"/>
            <a:ext cx="3381338" cy="4340225"/>
          </a:xfrm>
        </p:spPr>
      </p:pic>
    </p:spTree>
    <p:extLst>
      <p:ext uri="{BB962C8B-B14F-4D97-AF65-F5344CB8AC3E}">
        <p14:creationId xmlns:p14="http://schemas.microsoft.com/office/powerpoint/2010/main" val="171934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233AB-CAF7-4ACA-AC98-D79A2D59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MediatR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8F150-735B-7E1F-C35F-ABEA5BCEF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0736"/>
            <a:ext cx="5257800" cy="396027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5141A2-F54D-B8DC-70DC-A6806658763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228552" y="1755023"/>
            <a:ext cx="5125248" cy="39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8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93EA-D861-E04A-ADBA-320E927E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MediatR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0C4E-B352-68A9-CC54-DB12940D9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42" y="1785930"/>
            <a:ext cx="4971392" cy="2098551"/>
          </a:xfrm>
        </p:spPr>
        <p:txBody>
          <a:bodyPr/>
          <a:lstStyle/>
          <a:p>
            <a:r>
              <a:rPr lang="hr-HR" b="1" dirty="0" err="1"/>
              <a:t>MediatR</a:t>
            </a:r>
            <a:r>
              <a:rPr lang="hr-HR" dirty="0"/>
              <a:t> je popularan .NET </a:t>
            </a:r>
            <a:r>
              <a:rPr lang="hr-HR" dirty="0" err="1"/>
              <a:t>library</a:t>
            </a:r>
            <a:r>
              <a:rPr lang="hr-HR" dirty="0"/>
              <a:t> koji se koristi za odvajanje komponenti i ovisnosti među njima.</a:t>
            </a:r>
          </a:p>
          <a:p>
            <a:r>
              <a:rPr lang="hr-HR" dirty="0"/>
              <a:t>U </a:t>
            </a:r>
            <a:r>
              <a:rPr lang="hr-HR" dirty="0" err="1"/>
              <a:t>Clean</a:t>
            </a:r>
            <a:r>
              <a:rPr lang="hr-HR" dirty="0"/>
              <a:t> </a:t>
            </a:r>
            <a:r>
              <a:rPr lang="hr-HR" dirty="0" err="1"/>
              <a:t>Architecture</a:t>
            </a:r>
            <a:r>
              <a:rPr lang="hr-HR" dirty="0"/>
              <a:t> nastojimo održati jezgru aplikacije što je više moguće neovisnim o </a:t>
            </a:r>
            <a:r>
              <a:rPr lang="hr-HR" dirty="0" err="1"/>
              <a:t>third</a:t>
            </a:r>
            <a:r>
              <a:rPr lang="hr-HR" dirty="0"/>
              <a:t>-party </a:t>
            </a:r>
            <a:r>
              <a:rPr lang="hr-HR" dirty="0" err="1"/>
              <a:t>libraries</a:t>
            </a:r>
            <a:r>
              <a:rPr lang="hr-HR" dirty="0"/>
              <a:t>.</a:t>
            </a:r>
          </a:p>
        </p:txBody>
      </p:sp>
      <p:pic>
        <p:nvPicPr>
          <p:cNvPr id="6" name="Content Placeholder 5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C6E6DB4A-4EF9-8EA1-0F2B-55C39989D9C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071" y="1243518"/>
            <a:ext cx="2822141" cy="4882646"/>
          </a:xfrm>
        </p:spPr>
      </p:pic>
      <p:pic>
        <p:nvPicPr>
          <p:cNvPr id="10" name="Picture 9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2043C638-0F57-257C-F40F-39CB04E82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82" y="4277483"/>
            <a:ext cx="5358486" cy="11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0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F27B-DE35-AAFA-E4AE-A7CC78A6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Dependency</a:t>
            </a:r>
            <a:r>
              <a:rPr lang="hr-HR" dirty="0"/>
              <a:t> </a:t>
            </a:r>
            <a:r>
              <a:rPr lang="hr-HR" dirty="0" err="1"/>
              <a:t>Injection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B4DB7-7BF5-2C6D-D221-BF69602BE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hr-HR" spc="-5" dirty="0">
                <a:cs typeface="Calibri"/>
              </a:rPr>
              <a:t>Design </a:t>
            </a:r>
            <a:r>
              <a:rPr lang="hr-HR" spc="-20" dirty="0" err="1">
                <a:cs typeface="Calibri"/>
              </a:rPr>
              <a:t>pattern</a:t>
            </a:r>
            <a:r>
              <a:rPr lang="hr-HR" spc="-20" dirty="0">
                <a:cs typeface="Calibri"/>
              </a:rPr>
              <a:t> </a:t>
            </a:r>
            <a:r>
              <a:rPr lang="hr-HR" spc="-30" dirty="0">
                <a:cs typeface="Calibri"/>
              </a:rPr>
              <a:t>koji </a:t>
            </a:r>
            <a:r>
              <a:rPr lang="hr-HR" spc="-15" dirty="0">
                <a:cs typeface="Calibri"/>
              </a:rPr>
              <a:t>implementira </a:t>
            </a:r>
            <a:r>
              <a:rPr lang="hr-HR" spc="-20" dirty="0">
                <a:cs typeface="Calibri"/>
              </a:rPr>
              <a:t>„</a:t>
            </a:r>
            <a:r>
              <a:rPr lang="hr-HR" spc="-20" dirty="0" err="1">
                <a:cs typeface="Calibri"/>
              </a:rPr>
              <a:t>Inversion</a:t>
            </a:r>
            <a:r>
              <a:rPr lang="hr-HR" spc="-20" dirty="0">
                <a:cs typeface="Calibri"/>
              </a:rPr>
              <a:t> </a:t>
            </a:r>
            <a:r>
              <a:rPr lang="hr-HR" spc="-5" dirty="0" err="1">
                <a:cs typeface="Calibri"/>
              </a:rPr>
              <a:t>of</a:t>
            </a:r>
            <a:r>
              <a:rPr lang="hr-HR" spc="-5" dirty="0">
                <a:cs typeface="Calibri"/>
              </a:rPr>
              <a:t> </a:t>
            </a:r>
            <a:r>
              <a:rPr lang="hr-HR" spc="-20" dirty="0" err="1">
                <a:cs typeface="Calibri"/>
              </a:rPr>
              <a:t>Control</a:t>
            </a:r>
            <a:r>
              <a:rPr lang="hr-HR" spc="-20" dirty="0">
                <a:cs typeface="Calibri"/>
              </a:rPr>
              <a:t>” </a:t>
            </a:r>
            <a:r>
              <a:rPr lang="hr-HR" spc="-5" dirty="0">
                <a:cs typeface="Calibri"/>
              </a:rPr>
              <a:t>(</a:t>
            </a:r>
            <a:r>
              <a:rPr lang="hr-HR" spc="-5" dirty="0" err="1">
                <a:cs typeface="Calibri"/>
              </a:rPr>
              <a:t>IoC</a:t>
            </a:r>
            <a:r>
              <a:rPr lang="hr-HR" spc="-5" dirty="0">
                <a:cs typeface="Calibri"/>
              </a:rPr>
              <a:t>) </a:t>
            </a:r>
            <a:r>
              <a:rPr lang="hr-HR" spc="-10" dirty="0">
                <a:cs typeface="Calibri"/>
              </a:rPr>
              <a:t>princip</a:t>
            </a:r>
          </a:p>
          <a:p>
            <a:pPr>
              <a:defRPr/>
            </a:pPr>
            <a:r>
              <a:rPr lang="hr-HR" spc="-20" dirty="0">
                <a:cs typeface="Calibri"/>
              </a:rPr>
              <a:t>Omogućava </a:t>
            </a:r>
            <a:r>
              <a:rPr lang="hr-HR" spc="-15" dirty="0">
                <a:cs typeface="Calibri"/>
              </a:rPr>
              <a:t>definiranje </a:t>
            </a:r>
            <a:r>
              <a:rPr lang="hr-HR" spc="-20" dirty="0">
                <a:cs typeface="Calibri"/>
              </a:rPr>
              <a:t>zavisnosti </a:t>
            </a:r>
            <a:r>
              <a:rPr lang="hr-HR" spc="-5" dirty="0">
                <a:cs typeface="Calibri"/>
              </a:rPr>
              <a:t>između </a:t>
            </a:r>
            <a:r>
              <a:rPr lang="hr-HR" spc="-20" dirty="0">
                <a:cs typeface="Calibri"/>
              </a:rPr>
              <a:t>objekata </a:t>
            </a:r>
            <a:r>
              <a:rPr lang="hr-HR" spc="-15" dirty="0">
                <a:cs typeface="Calibri"/>
              </a:rPr>
              <a:t>bez navođenja  </a:t>
            </a:r>
            <a:r>
              <a:rPr lang="hr-HR" spc="-25" dirty="0">
                <a:cs typeface="Calibri"/>
              </a:rPr>
              <a:t>konkretne</a:t>
            </a:r>
            <a:r>
              <a:rPr lang="hr-HR" spc="10" dirty="0">
                <a:cs typeface="Calibri"/>
              </a:rPr>
              <a:t> </a:t>
            </a:r>
            <a:r>
              <a:rPr lang="hr-HR" spc="-10" dirty="0">
                <a:cs typeface="Calibri"/>
              </a:rPr>
              <a:t>implementacije</a:t>
            </a:r>
            <a:endParaRPr lang="hr-HR" dirty="0"/>
          </a:p>
          <a:p>
            <a:pPr>
              <a:defRPr/>
            </a:pPr>
            <a:r>
              <a:rPr lang="hr-HR" dirty="0" err="1"/>
              <a:t>Nativno</a:t>
            </a:r>
            <a:r>
              <a:rPr lang="hr-HR" dirty="0"/>
              <a:t> podržano unutar .NET Core</a:t>
            </a:r>
          </a:p>
          <a:p>
            <a:pPr>
              <a:defRPr/>
            </a:pPr>
            <a:r>
              <a:rPr lang="hr-HR" spc="-10" dirty="0">
                <a:cs typeface="Calibri"/>
              </a:rPr>
              <a:t>Ovisnosti </a:t>
            </a:r>
            <a:r>
              <a:rPr lang="hr-HR" spc="-5" dirty="0">
                <a:cs typeface="Calibri"/>
              </a:rPr>
              <a:t>se </a:t>
            </a:r>
            <a:r>
              <a:rPr lang="hr-HR" spc="-15" dirty="0">
                <a:cs typeface="Calibri"/>
              </a:rPr>
              <a:t>„injektiraju” </a:t>
            </a:r>
            <a:r>
              <a:rPr lang="hr-HR" spc="-5" dirty="0">
                <a:cs typeface="Calibri"/>
              </a:rPr>
              <a:t>u one </a:t>
            </a:r>
            <a:r>
              <a:rPr lang="hr-HR" spc="-15" dirty="0">
                <a:cs typeface="Calibri"/>
              </a:rPr>
              <a:t>objekte </a:t>
            </a:r>
            <a:r>
              <a:rPr lang="hr-HR" spc="-30" dirty="0">
                <a:cs typeface="Calibri"/>
              </a:rPr>
              <a:t>koji </a:t>
            </a:r>
            <a:r>
              <a:rPr lang="hr-HR" spc="-5" dirty="0">
                <a:cs typeface="Calibri"/>
              </a:rPr>
              <a:t>ih </a:t>
            </a:r>
            <a:r>
              <a:rPr lang="hr-HR" spc="-10" dirty="0">
                <a:cs typeface="Calibri"/>
              </a:rPr>
              <a:t>trebaju, </a:t>
            </a:r>
            <a:r>
              <a:rPr lang="hr-HR" spc="-35" dirty="0">
                <a:cs typeface="Calibri"/>
              </a:rPr>
              <a:t>tako </a:t>
            </a:r>
            <a:r>
              <a:rPr lang="hr-HR" spc="-5" dirty="0">
                <a:cs typeface="Calibri"/>
              </a:rPr>
              <a:t>da </a:t>
            </a:r>
            <a:r>
              <a:rPr lang="hr-HR" spc="-10" dirty="0">
                <a:cs typeface="Calibri"/>
              </a:rPr>
              <a:t>su  </a:t>
            </a:r>
            <a:r>
              <a:rPr lang="hr-HR" spc="-15" dirty="0">
                <a:cs typeface="Calibri"/>
              </a:rPr>
              <a:t>kreiranim </a:t>
            </a:r>
            <a:r>
              <a:rPr lang="hr-HR" spc="-10" dirty="0">
                <a:cs typeface="Calibri"/>
              </a:rPr>
              <a:t>objektima </a:t>
            </a:r>
            <a:r>
              <a:rPr lang="hr-HR" spc="-20" dirty="0">
                <a:cs typeface="Calibri"/>
              </a:rPr>
              <a:t>postavljena </a:t>
            </a:r>
            <a:r>
              <a:rPr lang="hr-HR" spc="-35" dirty="0">
                <a:cs typeface="Calibri"/>
              </a:rPr>
              <a:t>sva </a:t>
            </a:r>
            <a:r>
              <a:rPr lang="hr-HR" spc="-25" dirty="0">
                <a:cs typeface="Calibri"/>
              </a:rPr>
              <a:t>svojstva </a:t>
            </a:r>
            <a:r>
              <a:rPr lang="hr-HR" spc="-10" dirty="0">
                <a:cs typeface="Calibri"/>
              </a:rPr>
              <a:t>(engl. </a:t>
            </a:r>
            <a:r>
              <a:rPr lang="hr-HR" spc="-15" dirty="0" err="1">
                <a:cs typeface="Calibri"/>
              </a:rPr>
              <a:t>property</a:t>
            </a:r>
            <a:r>
              <a:rPr lang="hr-HR" spc="-15" dirty="0">
                <a:cs typeface="Calibri"/>
              </a:rPr>
              <a:t>) </a:t>
            </a:r>
            <a:r>
              <a:rPr lang="hr-HR" spc="-5" dirty="0">
                <a:cs typeface="Calibri"/>
              </a:rPr>
              <a:t>u  </a:t>
            </a:r>
            <a:r>
              <a:rPr lang="hr-HR" spc="-15" dirty="0">
                <a:cs typeface="Calibri"/>
              </a:rPr>
              <a:t>trenutku </a:t>
            </a:r>
            <a:r>
              <a:rPr lang="hr-HR" spc="-20" dirty="0">
                <a:cs typeface="Calibri"/>
              </a:rPr>
              <a:t>kad </a:t>
            </a:r>
            <a:r>
              <a:rPr lang="hr-HR" spc="-5" dirty="0">
                <a:cs typeface="Calibri"/>
              </a:rPr>
              <a:t>su</a:t>
            </a:r>
            <a:r>
              <a:rPr lang="hr-HR" spc="85" dirty="0">
                <a:cs typeface="Calibri"/>
              </a:rPr>
              <a:t> </a:t>
            </a:r>
            <a:r>
              <a:rPr lang="hr-HR" spc="-20" dirty="0">
                <a:cs typeface="Calibri"/>
              </a:rPr>
              <a:t>kreirani</a:t>
            </a:r>
            <a:endParaRPr lang="hr-HR" dirty="0">
              <a:cs typeface="Calibri"/>
            </a:endParaRPr>
          </a:p>
          <a:p>
            <a:pPr marL="0" indent="0">
              <a:buNone/>
            </a:pPr>
            <a:endParaRPr lang="hr-HR" dirty="0"/>
          </a:p>
        </p:txBody>
      </p:sp>
      <p:pic>
        <p:nvPicPr>
          <p:cNvPr id="6" name="Content Placeholder 5" descr="A picture containing text, handwriting, font, diagram&#10;&#10;Description automatically generated">
            <a:extLst>
              <a:ext uri="{FF2B5EF4-FFF2-40B4-BE49-F238E27FC236}">
                <a16:creationId xmlns:a16="http://schemas.microsoft.com/office/drawing/2014/main" id="{EC87F93C-0F50-1CF8-CEA0-099677E272D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48682"/>
            <a:ext cx="5257800" cy="3614737"/>
          </a:xfrm>
        </p:spPr>
      </p:pic>
    </p:spTree>
    <p:extLst>
      <p:ext uri="{BB962C8B-B14F-4D97-AF65-F5344CB8AC3E}">
        <p14:creationId xmlns:p14="http://schemas.microsoft.com/office/powerpoint/2010/main" val="235930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63A19-2249-2608-B300-6D824295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DI Service </a:t>
            </a:r>
            <a:r>
              <a:rPr lang="hr-HR" dirty="0" err="1"/>
              <a:t>lifetime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4643B-52DE-FA1A-077C-149C9C479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b="1" dirty="0" err="1"/>
              <a:t>Singleton</a:t>
            </a:r>
            <a:endParaRPr lang="hr-HR" b="1" dirty="0"/>
          </a:p>
          <a:p>
            <a:pPr lvl="1"/>
            <a:r>
              <a:rPr lang="hr-HR" dirty="0"/>
              <a:t>Kreira jednu instancu servisa kroz cijelu aplikaciju. </a:t>
            </a:r>
          </a:p>
          <a:p>
            <a:r>
              <a:rPr lang="hr-HR" b="1" dirty="0" err="1"/>
              <a:t>Scoped</a:t>
            </a:r>
            <a:endParaRPr lang="hr-HR" b="1" dirty="0"/>
          </a:p>
          <a:p>
            <a:pPr lvl="1"/>
            <a:r>
              <a:rPr lang="hr-HR" dirty="0"/>
              <a:t>Kreira instancu po jednom zahtjevu unutar opsega tog zahtjeva.</a:t>
            </a:r>
          </a:p>
          <a:p>
            <a:r>
              <a:rPr lang="hr-HR" b="1" dirty="0" err="1"/>
              <a:t>Transient</a:t>
            </a:r>
            <a:endParaRPr lang="hr-HR" b="1" dirty="0"/>
          </a:p>
          <a:p>
            <a:pPr lvl="1"/>
            <a:r>
              <a:rPr lang="hr-HR" dirty="0"/>
              <a:t>Kreira instancu na svaki poziv servisa.</a:t>
            </a:r>
          </a:p>
        </p:txBody>
      </p:sp>
      <p:pic>
        <p:nvPicPr>
          <p:cNvPr id="6" name="Picture 5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9A16DE28-0197-8654-524B-29561CDEAF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90677"/>
            <a:ext cx="5031041" cy="30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9CC80-E861-816D-925A-EFF32B89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Entitet vs DTO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2A6D3-8164-608A-0AD3-A7500E8F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b="1" dirty="0"/>
              <a:t>DTO</a:t>
            </a:r>
          </a:p>
          <a:p>
            <a:pPr lvl="1"/>
            <a:r>
              <a:rPr lang="hr-HR" dirty="0"/>
              <a:t>Data Transfer </a:t>
            </a:r>
            <a:r>
              <a:rPr lang="hr-HR" dirty="0" err="1"/>
              <a:t>Object</a:t>
            </a:r>
            <a:endParaRPr lang="hr-HR" dirty="0"/>
          </a:p>
          <a:p>
            <a:pPr lvl="1"/>
            <a:r>
              <a:rPr lang="hr-HR" dirty="0"/>
              <a:t>Nemaju nikakvu logiku i nepromjenjivi su</a:t>
            </a:r>
          </a:p>
          <a:p>
            <a:pPr lvl="1"/>
            <a:r>
              <a:rPr lang="hr-HR" dirty="0"/>
              <a:t>Služe većinom za prijenos podataka između aplikacijskih slojeva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D3E8E1-952B-F97B-688E-183112414E2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hr-HR" b="1" dirty="0"/>
              <a:t>Entitet</a:t>
            </a:r>
          </a:p>
          <a:p>
            <a:pPr lvl="1"/>
            <a:r>
              <a:rPr lang="hr-HR" dirty="0"/>
              <a:t>Povezan s prikazom tablice u bazi podataka</a:t>
            </a:r>
          </a:p>
          <a:p>
            <a:pPr lvl="1"/>
            <a:r>
              <a:rPr lang="hr-HR" dirty="0"/>
              <a:t>Sadrži </a:t>
            </a:r>
            <a:r>
              <a:rPr lang="hr-HR" dirty="0" err="1"/>
              <a:t>Id</a:t>
            </a:r>
            <a:r>
              <a:rPr lang="hr-HR" dirty="0"/>
              <a:t> atribute, kao i ostale potrebne atribute</a:t>
            </a:r>
          </a:p>
        </p:txBody>
      </p:sp>
      <p:pic>
        <p:nvPicPr>
          <p:cNvPr id="14" name="Picture 13" descr="A picture containing text, software, multimedia software, font&#10;&#10;Description automatically generated">
            <a:extLst>
              <a:ext uri="{FF2B5EF4-FFF2-40B4-BE49-F238E27FC236}">
                <a16:creationId xmlns:a16="http://schemas.microsoft.com/office/drawing/2014/main" id="{E4A0B7FA-B9E0-E8CA-3FF0-01232CFC8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38" y="3776483"/>
            <a:ext cx="4352596" cy="2043055"/>
          </a:xfrm>
          <a:prstGeom prst="rect">
            <a:avLst/>
          </a:prstGeom>
        </p:spPr>
      </p:pic>
      <p:pic>
        <p:nvPicPr>
          <p:cNvPr id="16" name="Picture 15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7FB556A7-8FD6-E209-9F29-41A16316E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13" y="3269860"/>
            <a:ext cx="3680195" cy="254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8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9F68-9B2A-00E2-666B-812E0340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Entitet vs DTO</a:t>
            </a:r>
          </a:p>
        </p:txBody>
      </p:sp>
      <p:pic>
        <p:nvPicPr>
          <p:cNvPr id="5" name="Picture 4" descr="A picture containing logo, symbol, font, circle&#10;&#10;Description automatically generated">
            <a:extLst>
              <a:ext uri="{FF2B5EF4-FFF2-40B4-BE49-F238E27FC236}">
                <a16:creationId xmlns:a16="http://schemas.microsoft.com/office/drawing/2014/main" id="{DF0525FB-BBF8-5EAF-F415-923E6BF3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05" y="1532710"/>
            <a:ext cx="6755824" cy="1357107"/>
          </a:xfrm>
          <a:prstGeom prst="rect">
            <a:avLst/>
          </a:prstGeom>
        </p:spPr>
      </p:pic>
      <p:pic>
        <p:nvPicPr>
          <p:cNvPr id="6" name="Picture 5" descr="A picture containing logo, font, symbol, graphics&#10;&#10;Description automatically generated">
            <a:extLst>
              <a:ext uri="{FF2B5EF4-FFF2-40B4-BE49-F238E27FC236}">
                <a16:creationId xmlns:a16="http://schemas.microsoft.com/office/drawing/2014/main" id="{975B382F-4D1C-E3A0-F307-DFE7F0DCB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05" y="3289630"/>
            <a:ext cx="6755820" cy="1357107"/>
          </a:xfrm>
          <a:prstGeom prst="rect">
            <a:avLst/>
          </a:prstGeom>
        </p:spPr>
      </p:pic>
      <p:pic>
        <p:nvPicPr>
          <p:cNvPr id="7" name="Picture 6" descr="A picture containing font, logo, graphics, symbol&#10;&#10;Description automatically generated">
            <a:extLst>
              <a:ext uri="{FF2B5EF4-FFF2-40B4-BE49-F238E27FC236}">
                <a16:creationId xmlns:a16="http://schemas.microsoft.com/office/drawing/2014/main" id="{2593C503-AC4A-BCB4-FE82-F7E29FCE4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05" y="5007091"/>
            <a:ext cx="6755820" cy="13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8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52EE8-CF5F-3079-0580-C1012F40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AutoMapper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020B0-922C-73AB-FFB0-4ED06FA5C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42" y="1785930"/>
            <a:ext cx="5368158" cy="4340237"/>
          </a:xfrm>
        </p:spPr>
        <p:txBody>
          <a:bodyPr/>
          <a:lstStyle/>
          <a:p>
            <a:r>
              <a:rPr lang="hr-HR" b="1" dirty="0" err="1"/>
              <a:t>AutoMapper</a:t>
            </a:r>
            <a:r>
              <a:rPr lang="hr-HR" dirty="0"/>
              <a:t> je jednostavan mali </a:t>
            </a:r>
            <a:r>
              <a:rPr lang="hr-HR" dirty="0" err="1"/>
              <a:t>library</a:t>
            </a:r>
            <a:r>
              <a:rPr lang="hr-HR" dirty="0"/>
              <a:t> napravljen za rješavanje mapiranja jednog objekta u drugi.</a:t>
            </a:r>
          </a:p>
          <a:p>
            <a:r>
              <a:rPr lang="hr-HR" dirty="0"/>
              <a:t>Nitko ne voli pisati dosadan kod.</a:t>
            </a:r>
          </a:p>
        </p:txBody>
      </p:sp>
      <p:pic>
        <p:nvPicPr>
          <p:cNvPr id="6" name="Picture 5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1E1D2E62-07CF-5C27-6199-897BED0A6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90" y="1845236"/>
            <a:ext cx="4538910" cy="3774586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3E6DA7B-E135-0820-8B61-3DA645431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26" y="3740102"/>
            <a:ext cx="6435164" cy="18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2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5458-0B56-791B-CFFE-C72B0A947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Fluent</a:t>
            </a:r>
            <a:r>
              <a:rPr lang="hr-HR" dirty="0"/>
              <a:t> </a:t>
            </a:r>
            <a:r>
              <a:rPr lang="hr-HR" dirty="0" err="1"/>
              <a:t>Validation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79A78-CBD7-0CB5-969A-32B50E57D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Library</a:t>
            </a:r>
            <a:r>
              <a:rPr lang="hr-HR" dirty="0"/>
              <a:t> koji se koristi u .NET aplikacijama za provjeru valjanosti dolaznih modela tj. DTO-a</a:t>
            </a:r>
          </a:p>
          <a:p>
            <a:r>
              <a:rPr lang="hr-HR" dirty="0"/>
              <a:t>Dvije vrste provjere validnosti</a:t>
            </a:r>
          </a:p>
          <a:p>
            <a:pPr lvl="1"/>
            <a:r>
              <a:rPr lang="hr-HR" dirty="0"/>
              <a:t>Automatska</a:t>
            </a:r>
          </a:p>
          <a:p>
            <a:pPr lvl="1"/>
            <a:r>
              <a:rPr lang="hr-HR" dirty="0"/>
              <a:t>Ručna</a:t>
            </a:r>
          </a:p>
        </p:txBody>
      </p:sp>
      <p:pic>
        <p:nvPicPr>
          <p:cNvPr id="6" name="Content Placeholder 5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79C06431-27FC-1E43-1A79-7D319523AE1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785930"/>
            <a:ext cx="4991100" cy="2276475"/>
          </a:xfrm>
        </p:spPr>
      </p:pic>
    </p:spTree>
    <p:extLst>
      <p:ext uri="{BB962C8B-B14F-4D97-AF65-F5344CB8AC3E}">
        <p14:creationId xmlns:p14="http://schemas.microsoft.com/office/powerpoint/2010/main" val="242618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474B-3B2F-9835-0D1B-D583C291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Entity</a:t>
            </a:r>
            <a:r>
              <a:rPr lang="hr-HR" dirty="0"/>
              <a:t> Framework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66573-520F-52B2-4A43-79CE4A8E5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42" y="1785930"/>
            <a:ext cx="8113650" cy="4340237"/>
          </a:xfrm>
        </p:spPr>
        <p:txBody>
          <a:bodyPr/>
          <a:lstStyle/>
          <a:p>
            <a:r>
              <a:rPr lang="hr-HR" dirty="0"/>
              <a:t>Izašao 2016. pod nazivom </a:t>
            </a:r>
            <a:r>
              <a:rPr lang="hr-HR" dirty="0" err="1"/>
              <a:t>Entity</a:t>
            </a:r>
            <a:r>
              <a:rPr lang="hr-HR" dirty="0"/>
              <a:t> Framework 7</a:t>
            </a:r>
          </a:p>
          <a:p>
            <a:r>
              <a:rPr lang="hr-HR" dirty="0"/>
              <a:t>Nanovo napisan, izrađen da bude efikasniji, moćniji, fleksibilniji</a:t>
            </a:r>
          </a:p>
          <a:p>
            <a:r>
              <a:rPr lang="hr-HR" dirty="0"/>
              <a:t>Open-</a:t>
            </a:r>
            <a:r>
              <a:rPr lang="hr-HR" dirty="0" err="1"/>
              <a:t>Source</a:t>
            </a:r>
            <a:r>
              <a:rPr lang="hr-HR" dirty="0"/>
              <a:t> programski okvir za objektno-relacijsko mapiranje (ORM)</a:t>
            </a:r>
          </a:p>
          <a:p>
            <a:r>
              <a:rPr lang="hr-HR" dirty="0"/>
              <a:t>Cross-</a:t>
            </a:r>
            <a:r>
              <a:rPr lang="hr-HR" dirty="0" err="1"/>
              <a:t>platform</a:t>
            </a:r>
            <a:endParaRPr lang="hr-HR" dirty="0"/>
          </a:p>
          <a:p>
            <a:r>
              <a:rPr lang="hr-HR" dirty="0"/>
              <a:t>Podržava niz relacijskih (SQL) i ne relacijskih (</a:t>
            </a:r>
            <a:r>
              <a:rPr lang="hr-HR" dirty="0" err="1"/>
              <a:t>NoSQL</a:t>
            </a:r>
            <a:r>
              <a:rPr lang="hr-HR" dirty="0"/>
              <a:t>) baza podataka i </a:t>
            </a:r>
            <a:r>
              <a:rPr lang="hr-HR" dirty="0" err="1"/>
              <a:t>InMemory</a:t>
            </a:r>
            <a:endParaRPr lang="hr-HR" dirty="0"/>
          </a:p>
          <a:p>
            <a:r>
              <a:rPr lang="hr-HR" dirty="0"/>
              <a:t>Tri različita pristupa dizajniranja repozitorija</a:t>
            </a:r>
          </a:p>
          <a:p>
            <a:pPr lvl="1"/>
            <a:r>
              <a:rPr lang="hr-HR" dirty="0" err="1"/>
              <a:t>Database</a:t>
            </a:r>
            <a:r>
              <a:rPr lang="hr-HR" dirty="0"/>
              <a:t> First</a:t>
            </a:r>
          </a:p>
          <a:p>
            <a:pPr lvl="1"/>
            <a:r>
              <a:rPr lang="hr-HR" dirty="0"/>
              <a:t>Model First</a:t>
            </a:r>
          </a:p>
          <a:p>
            <a:pPr lvl="1"/>
            <a:r>
              <a:rPr lang="hr-HR" dirty="0" err="1"/>
              <a:t>Code</a:t>
            </a:r>
            <a:r>
              <a:rPr lang="hr-HR" dirty="0"/>
              <a:t> First</a:t>
            </a:r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4062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21C1B-6C60-4E73-BFCC-5741EC06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latin typeface="+mn-lt"/>
              </a:rPr>
              <a:t>.NET od nule do produkcije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40816-C975-486B-956D-5F215590E9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1895475"/>
            <a:ext cx="5910943" cy="4076700"/>
          </a:xfrm>
          <a:prstGeom prst="rect">
            <a:avLst/>
          </a:prstGeom>
        </p:spPr>
        <p:txBody>
          <a:bodyPr/>
          <a:lstStyle/>
          <a:p>
            <a:r>
              <a:rPr lang="hr-HR" b="1" dirty="0"/>
              <a:t>Vlado Jurić</a:t>
            </a:r>
          </a:p>
          <a:p>
            <a:pPr lvl="1"/>
            <a:r>
              <a:rPr lang="hr-HR" dirty="0">
                <a:hlinkClick r:id="rId3"/>
              </a:rPr>
              <a:t>vlado.juric@king-ict.eu</a:t>
            </a:r>
            <a:endParaRPr lang="hr-HR" dirty="0"/>
          </a:p>
          <a:p>
            <a:pPr lvl="1"/>
            <a:r>
              <a:rPr lang="hr-HR" dirty="0">
                <a:hlinkClick r:id="rId4"/>
              </a:rPr>
              <a:t>Vlado Jurić | LinkedIn</a:t>
            </a:r>
            <a:endParaRPr lang="hr-HR" dirty="0"/>
          </a:p>
          <a:p>
            <a:pPr lvl="1"/>
            <a:r>
              <a:rPr lang="hr-HR" dirty="0">
                <a:hlinkClick r:id="rId5"/>
              </a:rPr>
              <a:t>https://github.com/juricvlado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42645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2A28-8390-EC75-12B5-49277B5C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Potrebni pojmovi za radionicu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3E2F5-46F4-DF79-BA8B-BDB07F0B6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b="1" dirty="0"/>
              <a:t>Nasljeđivanje</a:t>
            </a:r>
          </a:p>
          <a:p>
            <a:endParaRPr lang="hr-H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1F634-65BA-72ED-2409-1ED2AABE5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764" y="4455117"/>
            <a:ext cx="3381847" cy="1724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A3882-E186-92D3-5FC5-BD003C8FE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764" y="2026562"/>
            <a:ext cx="4201111" cy="2324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E78CE1-CEF6-0A86-9D2A-D477EC1F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54" y="2417546"/>
            <a:ext cx="4324954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12AA9-F71E-3348-60B0-58596162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Potrebni pojmovi za radionicu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C6EDE-A31E-CD03-AC4A-6B6E3648D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42" y="1785930"/>
            <a:ext cx="10625958" cy="4340237"/>
          </a:xfrm>
        </p:spPr>
        <p:txBody>
          <a:bodyPr/>
          <a:lstStyle/>
          <a:p>
            <a:r>
              <a:rPr lang="hr-HR" b="1" dirty="0"/>
              <a:t>Konstruktor </a:t>
            </a:r>
            <a:r>
              <a:rPr lang="hr-HR" dirty="0"/>
              <a:t>je posebna metoda koja se koristi za inicijalizaciju objekata. Prednost konstruktora je u tome što se poziva kada se kreira objekt klase.</a:t>
            </a:r>
          </a:p>
          <a:p>
            <a:r>
              <a:rPr lang="hr-HR" b="1" dirty="0" err="1"/>
              <a:t>Readonly</a:t>
            </a:r>
            <a:r>
              <a:rPr lang="hr-HR" dirty="0"/>
              <a:t> označava da se dodjela polju može dogoditi samo kao dio deklaracije ili u konstruktoru u istoj klasi.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BE2143-F0B3-AC21-C9D5-FF05DA8FA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85" y="3249321"/>
            <a:ext cx="9999320" cy="275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6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E52C-4A35-57B5-7925-6485B168E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23" y="3003164"/>
            <a:ext cx="2579953" cy="851672"/>
          </a:xfrm>
        </p:spPr>
        <p:txBody>
          <a:bodyPr>
            <a:noAutofit/>
          </a:bodyPr>
          <a:lstStyle/>
          <a:p>
            <a:r>
              <a:rPr lang="hr-HR" sz="80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5033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black scree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0DD4812-FFC4-A52D-7FB2-1DCE7EA628F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771" y="1932275"/>
            <a:ext cx="7034190" cy="274972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D15968F-1D2A-737C-6065-A7A66426C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851672"/>
          </a:xfrm>
        </p:spPr>
        <p:txBody>
          <a:bodyPr/>
          <a:lstStyle/>
          <a:p>
            <a:pPr algn="ctr"/>
            <a:r>
              <a:rPr lang="hr-HR" dirty="0"/>
              <a:t>Hvala na pažnji!</a:t>
            </a:r>
          </a:p>
        </p:txBody>
      </p:sp>
    </p:spTree>
    <p:extLst>
      <p:ext uri="{BB962C8B-B14F-4D97-AF65-F5344CB8AC3E}">
        <p14:creationId xmlns:p14="http://schemas.microsoft.com/office/powerpoint/2010/main" val="199012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3143-6C0F-D5E0-2ED1-E79E01EA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02DDF-7B6C-1DAA-A9DE-0FEA7FA83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Uvod i malo .</a:t>
            </a:r>
            <a:r>
              <a:rPr lang="hr-HR" dirty="0" err="1"/>
              <a:t>Net-a</a:t>
            </a:r>
            <a:endParaRPr lang="hr-HR" dirty="0"/>
          </a:p>
          <a:p>
            <a:r>
              <a:rPr lang="hr-HR" dirty="0"/>
              <a:t>CQRS</a:t>
            </a:r>
          </a:p>
          <a:p>
            <a:r>
              <a:rPr lang="hr-HR" dirty="0" err="1"/>
              <a:t>Clean</a:t>
            </a:r>
            <a:r>
              <a:rPr lang="hr-HR" dirty="0"/>
              <a:t> </a:t>
            </a:r>
            <a:r>
              <a:rPr lang="hr-HR" dirty="0" err="1"/>
              <a:t>Architecture</a:t>
            </a:r>
            <a:endParaRPr lang="hr-HR" dirty="0"/>
          </a:p>
          <a:p>
            <a:r>
              <a:rPr lang="hr-HR" dirty="0" err="1"/>
              <a:t>MediatR</a:t>
            </a:r>
            <a:endParaRPr lang="hr-HR" dirty="0"/>
          </a:p>
          <a:p>
            <a:r>
              <a:rPr lang="hr-HR" dirty="0" err="1"/>
              <a:t>Dependency</a:t>
            </a:r>
            <a:r>
              <a:rPr lang="hr-HR" dirty="0"/>
              <a:t> </a:t>
            </a:r>
            <a:r>
              <a:rPr lang="hr-HR" dirty="0" err="1"/>
              <a:t>Injection</a:t>
            </a:r>
            <a:endParaRPr lang="hr-HR" dirty="0"/>
          </a:p>
          <a:p>
            <a:r>
              <a:rPr lang="hr-HR" dirty="0" err="1"/>
              <a:t>Automapper</a:t>
            </a:r>
            <a:r>
              <a:rPr lang="hr-HR" dirty="0"/>
              <a:t> (Entitet/DTO)</a:t>
            </a:r>
          </a:p>
          <a:p>
            <a:r>
              <a:rPr lang="hr-HR" dirty="0" err="1"/>
              <a:t>Fluent</a:t>
            </a:r>
            <a:r>
              <a:rPr lang="hr-HR" dirty="0"/>
              <a:t> </a:t>
            </a:r>
            <a:r>
              <a:rPr lang="hr-HR" dirty="0" err="1"/>
              <a:t>Validation</a:t>
            </a:r>
            <a:endParaRPr lang="hr-HR" dirty="0"/>
          </a:p>
          <a:p>
            <a:r>
              <a:rPr lang="hr-HR" dirty="0" err="1"/>
              <a:t>EntityFramework</a:t>
            </a:r>
            <a:r>
              <a:rPr lang="hr-HR" dirty="0"/>
              <a:t> Core</a:t>
            </a:r>
          </a:p>
          <a:p>
            <a:r>
              <a:rPr lang="hr-HR" dirty="0"/>
              <a:t>Potrebni pojmovi za radionicu</a:t>
            </a:r>
          </a:p>
        </p:txBody>
      </p:sp>
    </p:spTree>
    <p:extLst>
      <p:ext uri="{BB962C8B-B14F-4D97-AF65-F5344CB8AC3E}">
        <p14:creationId xmlns:p14="http://schemas.microsoft.com/office/powerpoint/2010/main" val="397485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C44B5-6551-FCE9-D926-92130514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Uvod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D5BE5-296A-C37D-61D7-DB81DD738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42" y="1785930"/>
            <a:ext cx="6305475" cy="4340237"/>
          </a:xfrm>
        </p:spPr>
        <p:txBody>
          <a:bodyPr/>
          <a:lstStyle/>
          <a:p>
            <a:r>
              <a:rPr lang="hr-HR" b="1" dirty="0"/>
              <a:t>Što je .NET?</a:t>
            </a:r>
          </a:p>
          <a:p>
            <a:r>
              <a:rPr lang="hr-HR" dirty="0"/>
              <a:t>.NET je </a:t>
            </a:r>
            <a:r>
              <a:rPr lang="hr-HR" dirty="0" err="1"/>
              <a:t>open</a:t>
            </a:r>
            <a:r>
              <a:rPr lang="hr-HR" dirty="0"/>
              <a:t> </a:t>
            </a:r>
            <a:r>
              <a:rPr lang="hr-HR" dirty="0" err="1"/>
              <a:t>source</a:t>
            </a:r>
            <a:r>
              <a:rPr lang="hr-HR" dirty="0"/>
              <a:t> developer </a:t>
            </a:r>
            <a:r>
              <a:rPr lang="hr-HR" dirty="0" err="1"/>
              <a:t>platform</a:t>
            </a:r>
            <a:r>
              <a:rPr lang="hr-HR" dirty="0"/>
              <a:t>, koju je stvorio Microsoft za izradu različitih vrsta aplikacija (web, </a:t>
            </a:r>
            <a:r>
              <a:rPr lang="hr-HR" dirty="0" err="1"/>
              <a:t>mobile</a:t>
            </a:r>
            <a:r>
              <a:rPr lang="hr-HR" dirty="0"/>
              <a:t>, desktop, </a:t>
            </a:r>
            <a:r>
              <a:rPr lang="hr-HR" dirty="0" err="1"/>
              <a:t>games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more)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C22804B-2BD7-04BE-B24A-7A8FD49880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258" y="2591946"/>
            <a:ext cx="4880027" cy="3021644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8FAD8EBB-11E2-2853-DD0E-1ACAB9E765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90087"/>
            <a:ext cx="5635573" cy="340665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BA4933-9DDB-6255-7F98-44EEF48DC6A5}"/>
              </a:ext>
            </a:extLst>
          </p:cNvPr>
          <p:cNvSpPr txBox="1">
            <a:spLocks/>
          </p:cNvSpPr>
          <p:nvPr/>
        </p:nvSpPr>
        <p:spPr>
          <a:xfrm>
            <a:off x="7143675" y="1785930"/>
            <a:ext cx="4320483" cy="4076410"/>
          </a:xfrm>
          <a:prstGeom prst="rect">
            <a:avLst/>
          </a:prstGeom>
        </p:spPr>
        <p:txBody>
          <a:bodyPr/>
          <a:lstStyle>
            <a:lvl1pPr marL="342886" marR="0" indent="-342886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9" marR="0" indent="-285738" algn="l" defTabSz="9143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lang="hr-HR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Direktna konkurencija ORACLE | Java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5033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3D38-71CC-DBBB-452A-A47ADA90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.NET Platforme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FD705-230A-9B0D-1076-CB74FD6A6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42" y="1785930"/>
            <a:ext cx="4971392" cy="4391032"/>
          </a:xfrm>
        </p:spPr>
        <p:txBody>
          <a:bodyPr/>
          <a:lstStyle/>
          <a:p>
            <a:r>
              <a:rPr lang="hr-HR" b="1" dirty="0"/>
              <a:t>.NET Framework</a:t>
            </a:r>
          </a:p>
          <a:p>
            <a:pPr lvl="1"/>
            <a:r>
              <a:rPr lang="hr-HR" dirty="0"/>
              <a:t>Samo </a:t>
            </a:r>
            <a:r>
              <a:rPr lang="hr-HR" dirty="0" err="1"/>
              <a:t>windows</a:t>
            </a:r>
            <a:r>
              <a:rPr lang="hr-HR" dirty="0"/>
              <a:t> platforma</a:t>
            </a:r>
          </a:p>
          <a:p>
            <a:pPr lvl="1"/>
            <a:r>
              <a:rPr lang="hr-HR" dirty="0"/>
              <a:t>Zadnja verzija 4.8.1 (kolovoz 2022)</a:t>
            </a:r>
          </a:p>
          <a:p>
            <a:pPr lvl="1"/>
            <a:r>
              <a:rPr lang="hr-HR" dirty="0"/>
              <a:t>Preporuka 4.8 (travanj 2019)</a:t>
            </a:r>
          </a:p>
          <a:p>
            <a:r>
              <a:rPr lang="hr-HR" b="1" dirty="0"/>
              <a:t>.NET Core</a:t>
            </a:r>
          </a:p>
          <a:p>
            <a:pPr lvl="1"/>
            <a:r>
              <a:rPr lang="hr-HR" dirty="0"/>
              <a:t>Cross-</a:t>
            </a:r>
            <a:r>
              <a:rPr lang="hr-HR" dirty="0" err="1"/>
              <a:t>platform</a:t>
            </a:r>
            <a:r>
              <a:rPr lang="hr-HR" dirty="0"/>
              <a:t> (Windows, Linux, </a:t>
            </a:r>
            <a:r>
              <a:rPr lang="hr-HR" dirty="0" err="1"/>
              <a:t>MacOS</a:t>
            </a:r>
            <a:r>
              <a:rPr lang="hr-HR" dirty="0"/>
              <a:t>)</a:t>
            </a:r>
          </a:p>
          <a:p>
            <a:pPr lvl="1"/>
            <a:r>
              <a:rPr lang="hr-HR" dirty="0"/>
              <a:t>Zadnja verzija 3.1 (prosinac 2019)</a:t>
            </a:r>
          </a:p>
          <a:p>
            <a:r>
              <a:rPr lang="hr-HR" b="1" dirty="0" err="1"/>
              <a:t>Xamarin</a:t>
            </a:r>
            <a:r>
              <a:rPr lang="hr-HR" b="1" dirty="0"/>
              <a:t>/Mono</a:t>
            </a:r>
          </a:p>
          <a:p>
            <a:pPr lvl="1"/>
            <a:r>
              <a:rPr lang="hr-HR" dirty="0"/>
              <a:t>.Net Mobile</a:t>
            </a:r>
          </a:p>
          <a:p>
            <a:r>
              <a:rPr lang="hr-HR" b="1" dirty="0"/>
              <a:t>.NET</a:t>
            </a:r>
          </a:p>
          <a:p>
            <a:pPr lvl="1"/>
            <a:r>
              <a:rPr lang="hr-HR" dirty="0"/>
              <a:t>Nadogradnja na Core</a:t>
            </a:r>
          </a:p>
          <a:p>
            <a:pPr lvl="1"/>
            <a:r>
              <a:rPr lang="hr-HR" dirty="0"/>
              <a:t>Zadnja verzija .NET7</a:t>
            </a:r>
          </a:p>
          <a:p>
            <a:pPr lvl="1"/>
            <a:r>
              <a:rPr lang="hr-HR" dirty="0"/>
              <a:t>Beta .NET8</a:t>
            </a:r>
          </a:p>
        </p:txBody>
      </p:sp>
      <p:pic>
        <p:nvPicPr>
          <p:cNvPr id="6" name="Picture 5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584E9105-8A75-00E5-24E3-7C1E5DC31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234" y="2439259"/>
            <a:ext cx="5654566" cy="303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6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8613-1A4C-BE7F-70C9-C76D95239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.NET Platforme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A927E-DF01-20F4-3797-3A36196A1B1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199" y="1836725"/>
            <a:ext cx="10515599" cy="720845"/>
          </a:xfrm>
        </p:spPr>
        <p:txBody>
          <a:bodyPr/>
          <a:lstStyle/>
          <a:p>
            <a:r>
              <a:rPr lang="hr-HR" dirty="0"/>
              <a:t>.NET Standard - Sadrži skup pravila koje sve .NET platforme moraju implementirati</a:t>
            </a:r>
          </a:p>
          <a:p>
            <a:endParaRPr lang="hr-HR" dirty="0"/>
          </a:p>
        </p:txBody>
      </p:sp>
      <p:pic>
        <p:nvPicPr>
          <p:cNvPr id="5" name="Content Placeholder 4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C8E9979F-1AC7-D2C8-F683-9C4530F53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51" y="2557570"/>
            <a:ext cx="6893898" cy="371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7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BFF8-F030-7807-FE32-E926F27F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.NET </a:t>
            </a:r>
            <a:r>
              <a:rPr lang="hr-HR" dirty="0" err="1"/>
              <a:t>Support</a:t>
            </a:r>
            <a:r>
              <a:rPr lang="hr-HR" dirty="0"/>
              <a:t> </a:t>
            </a:r>
            <a:r>
              <a:rPr lang="hr-HR" dirty="0" err="1"/>
              <a:t>Policy</a:t>
            </a:r>
            <a:endParaRPr lang="hr-HR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605C69-81F1-EAEF-0F60-105413077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80" y="1600659"/>
            <a:ext cx="11682640" cy="4181948"/>
          </a:xfrm>
        </p:spPr>
      </p:pic>
    </p:spTree>
    <p:extLst>
      <p:ext uri="{BB962C8B-B14F-4D97-AF65-F5344CB8AC3E}">
        <p14:creationId xmlns:p14="http://schemas.microsoft.com/office/powerpoint/2010/main" val="367349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612F2-816D-8DF5-6FCB-F77279EF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CQRS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CCA44-3515-C876-4A6B-232EB8C0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42" y="1785930"/>
            <a:ext cx="10625958" cy="1122275"/>
          </a:xfrm>
        </p:spPr>
        <p:txBody>
          <a:bodyPr/>
          <a:lstStyle/>
          <a:p>
            <a:r>
              <a:rPr lang="en-US" dirty="0"/>
              <a:t>Command and Query Responsibility Segregation</a:t>
            </a:r>
            <a:r>
              <a:rPr lang="hr-HR" dirty="0"/>
              <a:t> </a:t>
            </a:r>
            <a:r>
              <a:rPr lang="hr-HR" dirty="0" err="1"/>
              <a:t>Pattern</a:t>
            </a:r>
            <a:endParaRPr lang="hr-HR" dirty="0"/>
          </a:p>
          <a:p>
            <a:endParaRPr lang="hr-HR" dirty="0"/>
          </a:p>
          <a:p>
            <a:r>
              <a:rPr lang="hr-HR" dirty="0" err="1"/>
              <a:t>Pattern</a:t>
            </a:r>
            <a:endParaRPr lang="hr-HR" dirty="0"/>
          </a:p>
        </p:txBody>
      </p:sp>
      <p:pic>
        <p:nvPicPr>
          <p:cNvPr id="6" name="Picture 5" descr="A picture containing power plugs and sockets, jack&#10;&#10;Description automatically generated">
            <a:extLst>
              <a:ext uri="{FF2B5EF4-FFF2-40B4-BE49-F238E27FC236}">
                <a16:creationId xmlns:a16="http://schemas.microsoft.com/office/drawing/2014/main" id="{BF85AFE9-D824-5F6A-0AE0-B48D4DF872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9259"/>
            <a:ext cx="3060032" cy="3060032"/>
          </a:xfrm>
          <a:prstGeom prst="rect">
            <a:avLst/>
          </a:prstGeom>
        </p:spPr>
      </p:pic>
      <p:pic>
        <p:nvPicPr>
          <p:cNvPr id="8" name="Picture 7" descr="A picture containing text, screenshot, design, internet&#10;&#10;Description automatically generated">
            <a:extLst>
              <a:ext uri="{FF2B5EF4-FFF2-40B4-BE49-F238E27FC236}">
                <a16:creationId xmlns:a16="http://schemas.microsoft.com/office/drawing/2014/main" id="{3D2F3770-7467-7B22-ABAA-F5128F0FD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28" y="2581306"/>
            <a:ext cx="6096140" cy="27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62E0-6AD5-16A4-FED1-DE5458FEA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CQRS </a:t>
            </a:r>
            <a:r>
              <a:rPr lang="hr-HR" dirty="0" err="1"/>
              <a:t>Clean</a:t>
            </a:r>
            <a:r>
              <a:rPr lang="hr-HR" dirty="0"/>
              <a:t> </a:t>
            </a:r>
            <a:r>
              <a:rPr lang="hr-HR" dirty="0" err="1"/>
              <a:t>Architecture</a:t>
            </a:r>
            <a:endParaRPr lang="hr-HR" dirty="0"/>
          </a:p>
        </p:txBody>
      </p:sp>
      <p:pic>
        <p:nvPicPr>
          <p:cNvPr id="6" name="Content Placeholder 5" descr="A picture containing text, circle, screenshot, diagram&#10;&#10;Description automatically generated">
            <a:extLst>
              <a:ext uri="{FF2B5EF4-FFF2-40B4-BE49-F238E27FC236}">
                <a16:creationId xmlns:a16="http://schemas.microsoft.com/office/drawing/2014/main" id="{02828740-5151-AC89-AD89-EE1FDBF2D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67" y="1785938"/>
            <a:ext cx="4384065" cy="4340225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117450-24F1-8255-46A8-536870EAE62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7" y="3294063"/>
            <a:ext cx="3057525" cy="1323975"/>
          </a:xfrm>
        </p:spPr>
      </p:pic>
    </p:spTree>
    <p:extLst>
      <p:ext uri="{BB962C8B-B14F-4D97-AF65-F5344CB8AC3E}">
        <p14:creationId xmlns:p14="http://schemas.microsoft.com/office/powerpoint/2010/main" val="142874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ing_akademija_NET.pptx" id="{5F2EE79D-E6D9-41EA-B2CC-E3BFA4CD1562}" vid="{B8E6C37A-EE2F-4DA2-BA4A-BF565A4BE7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King_akademija_NET</Template>
  <TotalTime>1780</TotalTime>
  <Words>545</Words>
  <Application>Microsoft Office PowerPoint</Application>
  <PresentationFormat>Widescreen</PresentationFormat>
  <Paragraphs>104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PowerPoint Presentation</vt:lpstr>
      <vt:lpstr>.NET od nule do produkcije</vt:lpstr>
      <vt:lpstr>Agenda</vt:lpstr>
      <vt:lpstr>Uvod</vt:lpstr>
      <vt:lpstr>.NET Platforme</vt:lpstr>
      <vt:lpstr>.NET Platforme</vt:lpstr>
      <vt:lpstr>.NET Support Policy</vt:lpstr>
      <vt:lpstr>CQRS</vt:lpstr>
      <vt:lpstr>CQRS Clean Architecture</vt:lpstr>
      <vt:lpstr>CQRS Clean Architecture Organizacija</vt:lpstr>
      <vt:lpstr>MediatR</vt:lpstr>
      <vt:lpstr>MediatR</vt:lpstr>
      <vt:lpstr>Dependency Injection</vt:lpstr>
      <vt:lpstr>DI Service lifetime</vt:lpstr>
      <vt:lpstr>Entitet vs DTO</vt:lpstr>
      <vt:lpstr>Entitet vs DTO</vt:lpstr>
      <vt:lpstr>AutoMapper</vt:lpstr>
      <vt:lpstr>Fluent Validation</vt:lpstr>
      <vt:lpstr>Entity Framework Core</vt:lpstr>
      <vt:lpstr>Potrebni pojmovi za radionicu</vt:lpstr>
      <vt:lpstr>Potrebni pojmovi za radionicu</vt:lpstr>
      <vt:lpstr>Q &amp; A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Danijel Ščukanec</dc:creator>
  <cp:lastModifiedBy>Vlado Jurić</cp:lastModifiedBy>
  <cp:revision>89</cp:revision>
  <dcterms:created xsi:type="dcterms:W3CDTF">2019-07-07T18:02:28Z</dcterms:created>
  <dcterms:modified xsi:type="dcterms:W3CDTF">2023-05-12T20:58:33Z</dcterms:modified>
</cp:coreProperties>
</file>